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7"/>
  </p:notesMasterIdLst>
  <p:sldIdLst>
    <p:sldId id="859" r:id="rId2"/>
    <p:sldId id="1238" r:id="rId3"/>
    <p:sldId id="1240" r:id="rId4"/>
    <p:sldId id="1307" r:id="rId5"/>
    <p:sldId id="1242" r:id="rId6"/>
    <p:sldId id="1246" r:id="rId7"/>
    <p:sldId id="1243" r:id="rId8"/>
    <p:sldId id="1244" r:id="rId9"/>
    <p:sldId id="1247" r:id="rId10"/>
    <p:sldId id="1260" r:id="rId11"/>
    <p:sldId id="1261" r:id="rId12"/>
    <p:sldId id="1245" r:id="rId13"/>
    <p:sldId id="1248" r:id="rId14"/>
    <p:sldId id="1249" r:id="rId15"/>
    <p:sldId id="1262" r:id="rId16"/>
    <p:sldId id="1263" r:id="rId17"/>
    <p:sldId id="1308" r:id="rId18"/>
    <p:sldId id="1250" r:id="rId19"/>
    <p:sldId id="1251" r:id="rId20"/>
    <p:sldId id="1264" r:id="rId21"/>
    <p:sldId id="1252" r:id="rId22"/>
    <p:sldId id="1266" r:id="rId23"/>
    <p:sldId id="1267" r:id="rId24"/>
    <p:sldId id="1268" r:id="rId25"/>
    <p:sldId id="1269" r:id="rId26"/>
    <p:sldId id="1271" r:id="rId27"/>
    <p:sldId id="1253" r:id="rId28"/>
    <p:sldId id="1310" r:id="rId29"/>
    <p:sldId id="1274" r:id="rId30"/>
    <p:sldId id="1275" r:id="rId31"/>
    <p:sldId id="1276" r:id="rId32"/>
    <p:sldId id="1277" r:id="rId33"/>
    <p:sldId id="1278" r:id="rId34"/>
    <p:sldId id="1279" r:id="rId35"/>
    <p:sldId id="1280" r:id="rId36"/>
    <p:sldId id="1254" r:id="rId37"/>
    <p:sldId id="1281" r:id="rId38"/>
    <p:sldId id="1282" r:id="rId39"/>
    <p:sldId id="1283" r:id="rId40"/>
    <p:sldId id="1284" r:id="rId41"/>
    <p:sldId id="1285" r:id="rId42"/>
    <p:sldId id="1286" r:id="rId43"/>
    <p:sldId id="1309" r:id="rId44"/>
    <p:sldId id="1255" r:id="rId45"/>
    <p:sldId id="1256" r:id="rId46"/>
    <p:sldId id="1257" r:id="rId47"/>
    <p:sldId id="1288" r:id="rId48"/>
    <p:sldId id="1295" r:id="rId49"/>
    <p:sldId id="1296" r:id="rId50"/>
    <p:sldId id="1297" r:id="rId51"/>
    <p:sldId id="1298" r:id="rId52"/>
    <p:sldId id="1299" r:id="rId53"/>
    <p:sldId id="1300" r:id="rId54"/>
    <p:sldId id="1303" r:id="rId55"/>
    <p:sldId id="1305" r:id="rId5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00ADEE"/>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高中英语 必修 第三册 </a:t>
            </a:r>
            <a:r>
              <a:rPr lang="en-US" altLang="zh-CN" sz="2000" dirty="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5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0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1</a:t>
            </a:r>
            <a:r>
              <a:rPr lang="zh-CN" altLang="en-US" sz="50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0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Knowing </a:t>
            </a:r>
            <a:r>
              <a:rPr lang="en-US" altLang="zh-CN" sz="5000" dirty="0" err="1">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me,knowing</a:t>
            </a:r>
            <a:r>
              <a:rPr lang="en-US" altLang="zh-CN" sz="50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you</a:t>
            </a:r>
            <a:endParaRPr lang="zh-CN" altLang="en-US" sz="50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concern</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忧虑</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担心</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使担忧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teammates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pulling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如果你觉得某个队友没有尽职尽责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那你要以专业的方式向教练提出你的担忧。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3616964"/>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concern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know</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responsible.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他担心大家会知道是他的责任。</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health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concerns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greatly.</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他的健康状况使我们十分担忧。</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8574638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show/express concern about/for/over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表达对某人的担忧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 oneself with/about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使自己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）关心某事；（</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使自己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）对某事感兴趣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necessary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mentally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psychologically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materially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economically.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不仅要从物质、经济上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而且要从精神、心理上对这些学生进行关心和帮助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这是非常必要的。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themselves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environmental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protection.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越来越多的中国人开始关心环保问题。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2888005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230832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concerned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关注的；关切的；担心的；忧虑的；感兴趣的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as/so far as sb/sth is concerned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concerning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prep</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关于，涉及（＝</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on/about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令人担心的，使人担忧的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5" name="矩形 4"/>
          <p:cNvSpPr/>
          <p:nvPr/>
        </p:nvSpPr>
        <p:spPr>
          <a:xfrm>
            <a:off x="360854" y="3212976"/>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Since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1930s,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cancer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always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ranked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disease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concerned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about.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自从</a:t>
            </a:r>
            <a:r>
              <a:rPr lang="en-US" altLang="zh-CN" sz="2400" b="0" dirty="0">
                <a:solidFill>
                  <a:srgbClr val="000000"/>
                </a:solidFill>
                <a:cs typeface="Times New Roman" panose="02020603050405020304" pitchFamily="18" charset="0"/>
              </a:rPr>
              <a:t>20</a:t>
            </a:r>
            <a:r>
              <a:rPr lang="zh-CN" altLang="zh-CN" sz="2400" b="0" dirty="0">
                <a:solidFill>
                  <a:srgbClr val="000000"/>
                </a:solidFill>
                <a:ea typeface="楷体" panose="02010609060101010101" pitchFamily="49" charset="-122"/>
                <a:cs typeface="Times New Roman" panose="02020603050405020304" pitchFamily="18" charset="0"/>
              </a:rPr>
              <a:t>世纪</a:t>
            </a:r>
            <a:r>
              <a:rPr lang="en-US" altLang="zh-CN" sz="2400" b="0" dirty="0">
                <a:solidFill>
                  <a:srgbClr val="000000"/>
                </a:solidFill>
                <a:cs typeface="Times New Roman" panose="02020603050405020304" pitchFamily="18" charset="0"/>
              </a:rPr>
              <a:t>30</a:t>
            </a:r>
            <a:r>
              <a:rPr lang="zh-CN" altLang="zh-CN" sz="2400" b="0" dirty="0">
                <a:solidFill>
                  <a:srgbClr val="000000"/>
                </a:solidFill>
                <a:ea typeface="楷体" panose="02010609060101010101" pitchFamily="49" charset="-122"/>
                <a:cs typeface="Times New Roman" panose="02020603050405020304" pitchFamily="18" charset="0"/>
              </a:rPr>
              <a:t>年代以来</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癌症一直被列为人类最关注的疾病。</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concerned,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both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health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wealth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important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life.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我认为</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健康和财富对我们的生活都很重要。</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increase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crime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concerning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teenagers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very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concerning.</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有关青少年的犯罪增长令人十分担忧。</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410920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74296"/>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使失望</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辜负</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放下</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将</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衣服</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加长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1510109"/>
            <a:ext cx="2004897" cy="385407"/>
          </a:xfrm>
          <a:prstGeom prst="rect">
            <a:avLst/>
          </a:prstGeom>
        </p:spPr>
      </p:pic>
      <p:sp>
        <p:nvSpPr>
          <p:cNvPr id="5" name="内容占位符 1"/>
          <p:cNvSpPr txBox="1">
            <a:spLocks/>
          </p:cNvSpPr>
          <p:nvPr/>
        </p:nvSpPr>
        <p:spPr bwMode="auto">
          <a:xfrm>
            <a:off x="360854" y="2975426"/>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point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我们球队打得很好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但我觉得有一个队员扯了我们的后腿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那就是我们的控球后卫。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766384"/>
            <a:ext cx="6471576" cy="425544"/>
          </a:xfrm>
          <a:prstGeom prst="rect">
            <a:avLst/>
          </a:prstGeom>
        </p:spPr>
      </p:pic>
    </p:spTree>
    <p:extLst>
      <p:ext uri="{BB962C8B-B14F-4D97-AF65-F5344CB8AC3E}">
        <p14:creationId xmlns:p14="http://schemas.microsoft.com/office/powerpoint/2010/main" val="36692365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他往家走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感到孤独而沮丧。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languages,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pronunciation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她会说四种语言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但美中不足的是发音不太好。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helicopter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rescue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harness.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直升机用安全带把救援人员放了下来。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tailor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这条裙子是为我做的</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只是有点短了。我想知道我的裁缝能不能把褶边放长一点。</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94983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pull</a:t>
            </a:r>
            <a:r>
              <a:rPr lang="en-US"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weight</a:t>
            </a:r>
            <a:r>
              <a:rPr lang="en-US"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做好分内事</a:t>
            </a:r>
            <a:r>
              <a:rPr lang="zh-CN" altLang="zh-CN"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尽责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teammates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pulling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coach.</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如果你觉得某个队友没有尽职尽责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那你要以专业的方式向教练提出你的担忧。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58822" y="3573016"/>
            <a:ext cx="11487880"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first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requisite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good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citizen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able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pull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weight.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成为一个好公民的第一个要求是他能够并且乐意努力做好其分内的工作。</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634343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计算出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解出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数学题答案</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健身</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锻炼</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得到</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解决方法</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feelings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如果你像考虑自己的感受一样考虑别人的感受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你很快就会发现一切都解决了。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3568948"/>
            <a:ext cx="11485848" cy="1684244"/>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Let</a:t>
            </a:r>
            <a:r>
              <a:rPr lang="en-US" altLang="zh-CN" sz="2400" b="0" spc="-100" dirty="0">
                <a:solidFill>
                  <a:srgbClr val="000000"/>
                </a:solidFill>
                <a:ea typeface="楷体" panose="02010609060101010101" pitchFamily="49" charset="-122"/>
                <a:cs typeface="Times New Roman" panose="02020603050405020304" pitchFamily="18" charset="0"/>
              </a:rPr>
              <a:t>’</a:t>
            </a:r>
            <a:r>
              <a:rPr lang="en-US" altLang="zh-CN" sz="2400" b="0" spc="-100" dirty="0">
                <a:solidFill>
                  <a:srgbClr val="000000"/>
                </a:solidFill>
                <a:cs typeface="Times New Roman" panose="02020603050405020304" pitchFamily="18" charset="0"/>
              </a:rPr>
              <a:t>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be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practical</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and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work</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out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cost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first.</a:t>
            </a:r>
            <a:r>
              <a:rPr lang="en-US" altLang="zh-CN" sz="2400" b="0" spc="-10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让咱们实际一点儿</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先计算一下成本费用。</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full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good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intentions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rarely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她虽然处处出于善意</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却往往事与愿违。</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097910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causing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我花了一些时间才弄清此事的起因。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differences.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三方将在下个月会面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以解决余下的分歧。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gym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twice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一周去健身房锻炼两次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或游两次泳。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17676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414517"/>
                <a:ext cx="11485848" cy="3220433"/>
              </a:xfrm>
              <a:solidFill>
                <a:srgbClr val="FCE2D0"/>
              </a:solidFill>
            </p:spPr>
            <p:txBody>
              <a:bodyPr/>
              <a:lstStyle/>
              <a:p>
                <a:pPr algn="dist">
                  <a:spcAft>
                    <a:spcPts val="0"/>
                  </a:spcAft>
                </a:pPr>
                <a:r>
                  <a:rPr lang="en-US" altLang="zh-CN" spc="-100" dirty="0" smtClean="0">
                    <a:solidFill>
                      <a:srgbClr val="F08100"/>
                    </a:solidFill>
                    <a:latin typeface="Cambria Math" panose="02040503050406030204" pitchFamily="18" charset="0"/>
                    <a:ea typeface="MS Mincho"/>
                    <a:cs typeface="Cambria Math" panose="02040503050406030204" pitchFamily="18" charset="0"/>
                  </a:rPr>
                  <a:t>❶</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crazy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basketball,</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pretty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smtClean="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which</m:t>
                            </m:r>
                            <m:r>
                              <a:rPr lang="en-US" altLang="zh-CN" spc="-100">
                                <a:solidFill>
                                  <a:srgbClr val="00ADEE"/>
                                </a:solidFill>
                                <a:uFill>
                                  <a:solidFill>
                                    <a:srgbClr val="00AEEF"/>
                                  </a:solidFill>
                                </a:u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is</m:t>
                            </m:r>
                            <m:r>
                              <a:rPr lang="en-US" altLang="zh-CN" spc="-100">
                                <a:solidFill>
                                  <a:srgbClr val="00ADEE"/>
                                </a:solidFill>
                                <a:uFill>
                                  <a:solidFill>
                                    <a:srgbClr val="00AEEF"/>
                                  </a:solidFill>
                                </a:u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probably</m:t>
                            </m:r>
                          </m:e>
                        </m:bar>
                      </m:e>
                      <m:lim>
                        <m:r>
                          <m:rPr>
                            <m:nor/>
                          </m:rPr>
                          <a:rPr lang="zh-CN" altLang="zh-CN">
                            <a:solidFill>
                              <a:srgbClr val="00ADEE"/>
                            </a:solidFill>
                            <a:latin typeface="楷体" panose="02010609060101010101" pitchFamily="49" charset="-122"/>
                            <a:ea typeface="楷体" panose="02010609060101010101" pitchFamily="49" charset="-122"/>
                            <a:cs typeface="Times New Roman" panose="02020603050405020304" pitchFamily="18" charset="0"/>
                          </a:rPr>
                          <m:t>定语从句</m:t>
                        </m:r>
                      </m:lim>
                    </m:limLow>
                    <m:r>
                      <a:rPr lang="en-US" altLang="zh-CN" b="0" i="1" smtClean="0">
                        <a:solidFill>
                          <a:srgbClr val="006EC0"/>
                        </a:solidFill>
                        <a:latin typeface="Cambria Math" panose="02040503050406030204" pitchFamily="18" charset="0"/>
                        <a:ea typeface="楷体" panose="02010609060101010101" pitchFamily="49" charset="-122"/>
                        <a:cs typeface="Times New Roman" panose="02020603050405020304" pitchFamily="18" charset="0"/>
                      </a:rPr>
                      <m:t>  </m:t>
                    </m:r>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kern="0">
                                <a:solidFill>
                                  <a:srgbClr val="F38929"/>
                                </a:solidFill>
                                <a:uFill>
                                  <a:solidFill>
                                    <a:srgbClr val="F38929"/>
                                  </a:solidFill>
                                </a:uFill>
                                <a:latin typeface="Cambria Math" panose="02040503050406030204" pitchFamily="18" charset="0"/>
                                <a:ea typeface="宋体" panose="02010600030101010101" pitchFamily="2" charset="-122"/>
                                <a:cs typeface="Times New Roman" panose="02020603050405020304" pitchFamily="18" charset="0"/>
                              </a:rPr>
                              <m:t>why</m:t>
                            </m:r>
                            <m:r>
                              <a:rPr lang="en-US" altLang="zh-CN" i="1" kern="0">
                                <a:solidFill>
                                  <a:srgbClr val="F38929"/>
                                </a:solidFill>
                                <a:uFill>
                                  <a:solidFill>
                                    <a:srgbClr val="F38929"/>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kern="0">
                                <a:solidFill>
                                  <a:srgbClr val="F38929"/>
                                </a:solidFill>
                                <a:uFill>
                                  <a:solidFill>
                                    <a:srgbClr val="F38929"/>
                                  </a:solidFill>
                                </a:uFill>
                                <a:latin typeface="Cambria Math" panose="02040503050406030204" pitchFamily="18" charset="0"/>
                                <a:ea typeface="宋体" panose="02010600030101010101" pitchFamily="2" charset="-122"/>
                                <a:cs typeface="Times New Roman" panose="02020603050405020304" pitchFamily="18" charset="0"/>
                              </a:rPr>
                              <m:t>I</m:t>
                            </m:r>
                            <m:r>
                              <a:rPr lang="en-US" altLang="zh-CN" i="1" kern="0">
                                <a:solidFill>
                                  <a:srgbClr val="F38929"/>
                                </a:solidFill>
                                <a:uFill>
                                  <a:solidFill>
                                    <a:srgbClr val="F38929"/>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kern="0">
                                <a:solidFill>
                                  <a:srgbClr val="F38929"/>
                                </a:solidFill>
                                <a:uFill>
                                  <a:solidFill>
                                    <a:srgbClr val="F38929"/>
                                  </a:solidFill>
                                </a:uFill>
                                <a:latin typeface="Cambria Math" panose="02040503050406030204" pitchFamily="18" charset="0"/>
                                <a:ea typeface="宋体" panose="02010600030101010101" pitchFamily="2" charset="-122"/>
                                <a:cs typeface="Times New Roman" panose="02020603050405020304" pitchFamily="18" charset="0"/>
                              </a:rPr>
                              <m:t>was</m:t>
                            </m:r>
                            <m:r>
                              <a:rPr lang="en-US" altLang="zh-CN" i="1" kern="0">
                                <a:solidFill>
                                  <a:srgbClr val="F38929"/>
                                </a:solidFill>
                                <a:uFill>
                                  <a:solidFill>
                                    <a:srgbClr val="F38929"/>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kern="0">
                                <a:solidFill>
                                  <a:srgbClr val="F38929"/>
                                </a:solidFill>
                                <a:uFill>
                                  <a:solidFill>
                                    <a:srgbClr val="F38929"/>
                                  </a:solidFill>
                                </a:uFill>
                                <a:latin typeface="Cambria Math" panose="02040503050406030204" pitchFamily="18" charset="0"/>
                                <a:ea typeface="宋体" panose="02010600030101010101" pitchFamily="2" charset="-122"/>
                                <a:cs typeface="Times New Roman" panose="02020603050405020304" pitchFamily="18" charset="0"/>
                              </a:rPr>
                              <m:t>so</m:t>
                            </m:r>
                            <m:r>
                              <a:rPr lang="en-US" altLang="zh-CN" i="1" kern="0">
                                <a:solidFill>
                                  <a:srgbClr val="F38929"/>
                                </a:solidFill>
                                <a:uFill>
                                  <a:solidFill>
                                    <a:srgbClr val="F38929"/>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kern="0">
                                <a:solidFill>
                                  <a:srgbClr val="F38929"/>
                                </a:solidFill>
                                <a:uFill>
                                  <a:solidFill>
                                    <a:srgbClr val="F38929"/>
                                  </a:solidFill>
                                </a:uFill>
                                <a:latin typeface="Cambria Math" panose="02040503050406030204" pitchFamily="18" charset="0"/>
                                <a:ea typeface="宋体" panose="02010600030101010101" pitchFamily="2" charset="-122"/>
                                <a:cs typeface="Times New Roman" panose="02020603050405020304" pitchFamily="18" charset="0"/>
                              </a:rPr>
                              <m:t>mad</m:t>
                            </m:r>
                          </m:e>
                        </m:bar>
                      </m:e>
                      <m:lim>
                        <m:r>
                          <m:rPr>
                            <m:nor/>
                          </m:rPr>
                          <a:rPr lang="zh-CN" altLang="zh-CN" kern="0">
                            <a:solidFill>
                              <a:srgbClr val="F38929"/>
                            </a:solidFill>
                            <a:latin typeface="Cambria Math" panose="02040503050406030204" pitchFamily="18" charset="0"/>
                            <a:ea typeface="楷体" panose="02010609060101010101" pitchFamily="49" charset="-122"/>
                            <a:cs typeface="Times New Roman" panose="02020603050405020304" pitchFamily="18" charset="0"/>
                          </a:rPr>
                          <m:t>表语从句</m:t>
                        </m:r>
                      </m:lim>
                    </m:limLow>
                  </m:oMath>
                </a14:m>
                <a:r>
                  <a:rPr lang="en-US" altLang="zh-CN" dirty="0" smtClean="0"/>
                  <a:t>.</a:t>
                </a:r>
                <a:endParaRPr lang="zh-CN" altLang="zh-CN" dirty="0"/>
              </a:p>
              <a:p>
                <a:pPr hangingPunct="0">
                  <a:spcAft>
                    <a:spcPts val="0"/>
                  </a:spcAft>
                </a:pPr>
                <a14:m>
                  <m:oMath xmlns:m="http://schemas.openxmlformats.org/officeDocument/2006/math">
                    <m:f>
                      <m:fPr>
                        <m:ctrlPr>
                          <a:rPr lang="zh-CN" altLang="zh-CN" i="1" kern="0">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m:rPr>
                            <m:sty m:val="p"/>
                          </m:rPr>
                          <a:rPr lang="en-US" altLang="zh-CN"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when</m:t>
                        </m:r>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we</m:t>
                        </m:r>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lost</m:t>
                        </m:r>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our</m:t>
                        </m:r>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last</m:t>
                        </m:r>
                        <m:r>
                          <a:rPr lang="en-US" altLang="zh-CN" i="1"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kern="0">
                            <a:solidFill>
                              <a:srgbClr val="000000"/>
                            </a:solidFill>
                            <a:latin typeface="Cambria Math" panose="02040503050406030204" pitchFamily="18" charset="0"/>
                            <a:ea typeface="宋体" panose="02010600030101010101" pitchFamily="2" charset="-122"/>
                            <a:cs typeface="Times New Roman" panose="02020603050405020304" pitchFamily="18" charset="0"/>
                          </a:rPr>
                          <m:t>match</m:t>
                        </m:r>
                        <m:r>
                          <a:rPr lang="en-US" altLang="zh-CN" i="1" kern="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num>
                      <m:den>
                        <m:r>
                          <m:rPr>
                            <m:nor/>
                          </m:rPr>
                          <a:rPr lang="zh-CN" altLang="zh-CN">
                            <a:solidFill>
                              <a:srgbClr val="000000"/>
                            </a:solidFill>
                            <a:latin typeface="等线" panose="02010600030101010101" pitchFamily="2" charset="-122"/>
                            <a:ea typeface="楷体" panose="02010609060101010101" pitchFamily="49" charset="-122"/>
                            <a:cs typeface="Times New Roman" panose="02020603050405020304" pitchFamily="18" charset="0"/>
                          </a:rPr>
                          <m:t>时间状语从句</m:t>
                        </m:r>
                      </m:den>
                    </m:f>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我酷爱打篮球</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打得也很好</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也许正因如此</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在我们队输掉了上次的比赛时我相当恼怒。</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414517"/>
                <a:ext cx="11485848" cy="3220433"/>
              </a:xfrm>
              <a:blipFill>
                <a:blip r:embed="rId2"/>
                <a:stretch>
                  <a:fillRect l="-796" r="-849" b="-758"/>
                </a:stretch>
              </a:blipFill>
            </p:spPr>
            <p:txBody>
              <a:bodyPr/>
              <a:lstStyle/>
              <a:p>
                <a:r>
                  <a:rPr lang="zh-CN" altLang="en-US">
                    <a:noFill/>
                  </a:rPr>
                  <a:t> </a:t>
                </a:r>
              </a:p>
            </p:txBody>
          </p:sp>
        </mc:Fallback>
      </mc:AlternateContent>
      <p:pic>
        <p:nvPicPr>
          <p:cNvPr id="4" name="XB4.eps" descr="id:2147486447;FounderCES"/>
          <p:cNvPicPr/>
          <p:nvPr/>
        </p:nvPicPr>
        <p:blipFill>
          <a:blip r:embed="rId3"/>
          <a:stretch>
            <a:fillRect/>
          </a:stretch>
        </p:blipFill>
        <p:spPr>
          <a:xfrm>
            <a:off x="360854" y="876581"/>
            <a:ext cx="1998409" cy="385407"/>
          </a:xfrm>
          <a:prstGeom prst="rect">
            <a:avLst/>
          </a:prstGeom>
        </p:spPr>
      </p:pic>
    </p:spTree>
    <p:extLst>
      <p:ext uri="{BB962C8B-B14F-4D97-AF65-F5344CB8AC3E}">
        <p14:creationId xmlns:p14="http://schemas.microsoft.com/office/powerpoint/2010/main" val="25139015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89693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why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分别引导非限定性定语从句、表语从句和时间状语从句，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引导的表语从句说明事情的结果。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decision.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问题是他为什么做出了这样的决定。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nurturing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这就是花时间交朋友和培养亲密朋友重要的原因。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6454;FounderCES"/>
          <p:cNvPicPr/>
          <p:nvPr/>
        </p:nvPicPr>
        <p:blipFill>
          <a:blip r:embed="rId2"/>
          <a:stretch>
            <a:fillRect/>
          </a:stretch>
        </p:blipFill>
        <p:spPr>
          <a:xfrm>
            <a:off x="375611" y="920053"/>
            <a:ext cx="912981" cy="298464"/>
          </a:xfrm>
          <a:prstGeom prst="rect">
            <a:avLst/>
          </a:prstGeom>
        </p:spPr>
      </p:pic>
      <p:sp>
        <p:nvSpPr>
          <p:cNvPr id="4" name="内容占位符 12"/>
          <p:cNvSpPr txBox="1">
            <a:spLocks/>
          </p:cNvSpPr>
          <p:nvPr/>
        </p:nvSpPr>
        <p:spPr bwMode="auto">
          <a:xfrm>
            <a:off x="360854" y="3788856"/>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可以引导宾语从句、主语从句、定语从句和状语从句。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694606" y="3627296"/>
            <a:ext cx="1821926" cy="323119"/>
          </a:xfrm>
          <a:prstGeom prst="rect">
            <a:avLst/>
          </a:prstGeom>
        </p:spPr>
      </p:pic>
    </p:spTree>
    <p:extLst>
      <p:ext uri="{BB962C8B-B14F-4D97-AF65-F5344CB8AC3E}">
        <p14:creationId xmlns:p14="http://schemas.microsoft.com/office/powerpoint/2010/main" val="38989641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6" name="单词冲关.eps" descr="id:2147486349;FounderCES"/>
          <p:cNvPicPr/>
          <p:nvPr/>
        </p:nvPicPr>
        <p:blipFill>
          <a:blip r:embed="rId3"/>
          <a:stretch>
            <a:fillRect/>
          </a:stretch>
        </p:blipFill>
        <p:spPr>
          <a:xfrm>
            <a:off x="362360" y="2029218"/>
            <a:ext cx="1773912" cy="354263"/>
          </a:xfrm>
          <a:prstGeom prst="rect">
            <a:avLst/>
          </a:prstGeom>
        </p:spPr>
      </p:pic>
      <p:sp>
        <p:nvSpPr>
          <p:cNvPr id="7" name="内容占位符 1"/>
          <p:cNvSpPr txBox="1">
            <a:spLocks/>
          </p:cNvSpPr>
          <p:nvPr/>
        </p:nvSpPr>
        <p:spPr bwMode="auto">
          <a:xfrm>
            <a:off x="360854" y="3422018"/>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美国有句老话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祸从口出。</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4"/>
          <a:stretch>
            <a:fillRect/>
          </a:stretch>
        </p:blipFill>
        <p:spPr>
          <a:xfrm>
            <a:off x="5375126" y="3212976"/>
            <a:ext cx="6471576" cy="425544"/>
          </a:xfrm>
          <a:prstGeom prst="rect">
            <a:avLst/>
          </a:prstGeom>
        </p:spPr>
      </p:pic>
      <p:pic>
        <p:nvPicPr>
          <p:cNvPr id="9" name="单词冲关.eps" descr="id:2147486489;FounderCES"/>
          <p:cNvPicPr/>
          <p:nvPr/>
        </p:nvPicPr>
        <p:blipFill>
          <a:blip r:embed="rId3"/>
          <a:stretch>
            <a:fillRect/>
          </a:stretch>
        </p:blipFill>
        <p:spPr>
          <a:xfrm>
            <a:off x="360854" y="2019972"/>
            <a:ext cx="1775418" cy="354564"/>
          </a:xfrm>
          <a:prstGeom prst="rect">
            <a:avLst/>
          </a:prstGeom>
        </p:spPr>
      </p:pic>
      <p:sp>
        <p:nvSpPr>
          <p:cNvPr id="18" name="内容占位符 17"/>
          <p:cNvSpPr>
            <a:spLocks noGrp="1"/>
          </p:cNvSpPr>
          <p:nvPr>
            <p:ph idx="1"/>
          </p:nvPr>
        </p:nvSpPr>
        <p:spPr>
          <a:xfrm>
            <a:off x="360854" y="249463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sink</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使</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船</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沉没</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下沉</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洗脸盆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0" name="图片 19"/>
          <p:cNvPicPr>
            <a:picLocks noChangeAspect="1"/>
          </p:cNvPicPr>
          <p:nvPr/>
        </p:nvPicPr>
        <p:blipFill>
          <a:blip r:embed="rId5">
            <a:clrChange>
              <a:clrFrom>
                <a:srgbClr val="FFFFFF"/>
              </a:clrFrom>
              <a:clrTo>
                <a:srgbClr val="FFFFFF">
                  <a:alpha val="0"/>
                </a:srgbClr>
              </a:clrTo>
            </a:clrChange>
          </a:blip>
          <a:stretch>
            <a:fillRect/>
          </a:stretch>
        </p:blipFill>
        <p:spPr>
          <a:xfrm>
            <a:off x="355825" y="1541201"/>
            <a:ext cx="11490877" cy="373828"/>
          </a:xfrm>
          <a:prstGeom prst="rect">
            <a:avLst/>
          </a:prstGeom>
        </p:spPr>
      </p:pic>
      <p:sp>
        <p:nvSpPr>
          <p:cNvPr id="3" name="矩形 2"/>
          <p:cNvSpPr/>
          <p:nvPr/>
        </p:nvSpPr>
        <p:spPr>
          <a:xfrm>
            <a:off x="362360" y="4289028"/>
            <a:ext cx="11484342" cy="2308324"/>
          </a:xfrm>
          <a:prstGeom prst="rect">
            <a:avLst/>
          </a:prstGeom>
        </p:spPr>
        <p:txBody>
          <a:bodyPr wrap="square">
            <a:spAutoFit/>
          </a:bodyPr>
          <a:lstStyle/>
          <a:p>
            <a:pPr lvl="0">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Finally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uncovered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zh-CN" altLang="zh-CN" sz="2400" b="0" dirty="0">
                <a:solidFill>
                  <a:srgbClr val="000000"/>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Small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leaks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sink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ship.</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最终我明白了</a:t>
            </a:r>
            <a:r>
              <a:rPr lang="zh-CN" altLang="zh-CN" sz="2400" b="0" dirty="0">
                <a:solidFill>
                  <a:srgbClr val="000000"/>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小漏沉大船。</a:t>
            </a:r>
            <a:r>
              <a:rPr lang="en-US" altLang="zh-CN" sz="2400" b="0" dirty="0">
                <a:solidFill>
                  <a:srgbClr val="000000"/>
                </a:solidFill>
                <a:ea typeface="楷体" panose="02010609060101010101" pitchFamily="49" charset="-122"/>
                <a:cs typeface="Times New Roman" panose="02020603050405020304" pitchFamily="18" charset="0"/>
              </a:rPr>
              <a:t>”</a:t>
            </a:r>
            <a:endParaRPr lang="zh-CN" altLang="zh-CN" sz="2400" b="0" dirty="0">
              <a:solidFill>
                <a:srgbClr val="000000"/>
              </a:solidFill>
              <a:cs typeface="Times New Roman" panose="02020603050405020304" pitchFamily="18" charset="0"/>
            </a:endParaRPr>
          </a:p>
          <a:p>
            <a:pPr lvl="0">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Kate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laughed,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sank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down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again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凯特笑了</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又坐回到她的座位上。 </a:t>
            </a:r>
            <a:endParaRPr lang="zh-CN" altLang="zh-CN" sz="2400" b="0" dirty="0">
              <a:solidFill>
                <a:srgbClr val="000000"/>
              </a:solidFill>
              <a:cs typeface="Times New Roman" panose="02020603050405020304" pitchFamily="18" charset="0"/>
            </a:endParaRPr>
          </a:p>
          <a:p>
            <a:pPr lvl="0">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bathroom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furnished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2</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toilets,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2</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showers,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2</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sinks.</a:t>
            </a:r>
            <a:r>
              <a:rPr lang="zh-CN" altLang="zh-CN" sz="2400" b="0" dirty="0">
                <a:solidFill>
                  <a:srgbClr val="000000"/>
                </a:solidFill>
                <a:ea typeface="楷体" panose="02010609060101010101" pitchFamily="49" charset="-122"/>
                <a:cs typeface="Times New Roman" panose="02020603050405020304" pitchFamily="18" charset="0"/>
              </a:rPr>
              <a:t>卫生间里装了两个抽水马桶、两个淋浴器和两个洗脸盆。</a:t>
            </a:r>
            <a:endParaRPr lang="zh-CN" altLang="zh-CN" sz="240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endangered.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科学家正在探索为什么某些物种濒临灭绝。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宾语从句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he took Chinese nationality in 1901 is a question that interests us.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他为什么在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年取得中国国籍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这是一个使我们很感兴趣的问题。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主语从句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don’t understand the reason why he is so upset.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我不明白他为什么如此沮丧。</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定语从句</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why she became angry with you, you should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apologise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her.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不管她为什么对你生气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你都应当向她道歉。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状语从句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96804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746120"/>
                <a:ext cx="11485848" cy="1692964"/>
              </a:xfrm>
              <a:solidFill>
                <a:srgbClr val="FCE2D0"/>
              </a:solidFill>
            </p:spPr>
            <p:txBody>
              <a:bodyPr/>
              <a:lstStyle/>
              <a:p>
                <a:pPr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smtClean="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Embarrassed</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and</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ashamed</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过去分词短语作状语</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concentrate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anything.</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我既尴尬又羞愧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做什么事都无法集中精力。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746120"/>
                <a:ext cx="11485848" cy="1692964"/>
              </a:xfrm>
              <a:blipFill>
                <a:blip r:embed="rId2"/>
                <a:stretch>
                  <a:fillRect l="-796" b="-2158"/>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2580977"/>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本句中过去分词短语作状语描述主语的状态。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Filled with anger, you tend to say whatever comes to your mind.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当满腔怒火的时候</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你往往会想到什么就说什么。</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教材原句</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Approached in this way, your friendship will soon be repaired.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通过这个方式处理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你们的友谊很快就会被修复。</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教材原句</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75611" y="2754910"/>
            <a:ext cx="912981" cy="298464"/>
          </a:xfrm>
          <a:prstGeom prst="rect">
            <a:avLst/>
          </a:prstGeom>
        </p:spPr>
      </p:pic>
    </p:spTree>
    <p:extLst>
      <p:ext uri="{BB962C8B-B14F-4D97-AF65-F5344CB8AC3E}">
        <p14:creationId xmlns:p14="http://schemas.microsoft.com/office/powerpoint/2010/main" val="12110667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746120"/>
                <a:ext cx="11485848" cy="3435299"/>
              </a:xfrm>
              <a:solidFill>
                <a:srgbClr val="FCE2D0"/>
              </a:solidFill>
            </p:spPr>
            <p:txBody>
              <a:bodyPr/>
              <a:lstStyle/>
              <a:p>
                <a:pPr algn="dist"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❸</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smtClean="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you</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re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angry</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with</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him</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for</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repeating</m:t>
                            </m:r>
                            <m:r>
                              <a:rPr lang="en-US" altLang="zh-CN" b="0" i="0"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what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you</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said</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and</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making</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宾语从句</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1</m:t>
                        </m:r>
                      </m:lim>
                    </m:limLow>
                  </m:oMath>
                </a14:m>
                <a:endParaRPr lang="en-US" altLang="zh-CN" u="sng" dirty="0" smtClean="0">
                  <a:solidFill>
                    <a:srgbClr val="006EC0"/>
                  </a:solidFill>
                  <a:latin typeface="Cambria Math" panose="02040503050406030204" pitchFamily="18" charset="0"/>
                  <a:ea typeface="楷体" panose="02010609060101010101" pitchFamily="49"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smtClean="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situation</m:t>
                            </m:r>
                            <m: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worse</m:t>
                            </m:r>
                          </m:e>
                        </m:bar>
                      </m:e>
                      <m:lim>
                        <m:r>
                          <a:rPr lang="en-US" altLang="zh-CN" b="0" i="0" smtClean="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you</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want</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to</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move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on</m:t>
                            </m:r>
                          </m:e>
                        </m:bar>
                      </m:e>
                      <m:lim>
                        <m:r>
                          <a:rPr lang="zh-CN"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宾语从句</m:t>
                        </m:r>
                        <m:r>
                          <a:rPr lang="en-US" altLang="zh-CN" b="0" i="1" smtClean="0">
                            <a:solidFill>
                              <a:srgbClr val="F08100"/>
                            </a:solidFill>
                            <a:latin typeface="Cambria Math" panose="02040503050406030204" pitchFamily="18" charset="0"/>
                            <a:ea typeface="楷体" panose="02010609060101010101" pitchFamily="49" charset="-122"/>
                            <a:cs typeface="Times New Roman" panose="02020603050405020304" pitchFamily="18" charset="0"/>
                          </a:rPr>
                          <m:t>2</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告诉你的朋友</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他传话的行为让情况更糟糕了</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你对此很生气</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但你想让事情就此过去。</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746120"/>
                <a:ext cx="11485848" cy="3435299"/>
              </a:xfrm>
              <a:blipFill>
                <a:blip r:embed="rId2"/>
                <a:stretch>
                  <a:fillRect l="-796" r="-849" b="-70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367876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89693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 your friend...”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，后面跟</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引导且由并列连词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连接的两个宾语从句，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连接两个宾语从句时，第一个从句中的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可以省略，第二个从句中的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不能省略。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dangerous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careful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这起事故表明在街上玩耍是危险的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我们在街上行走时必须小心。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6454;FounderCES"/>
          <p:cNvPicPr/>
          <p:nvPr/>
        </p:nvPicPr>
        <p:blipFill>
          <a:blip r:embed="rId2"/>
          <a:stretch>
            <a:fillRect/>
          </a:stretch>
        </p:blipFill>
        <p:spPr>
          <a:xfrm>
            <a:off x="375611" y="920053"/>
            <a:ext cx="912981" cy="298464"/>
          </a:xfrm>
          <a:prstGeom prst="rect">
            <a:avLst/>
          </a:prstGeom>
        </p:spPr>
      </p:pic>
    </p:spTree>
    <p:extLst>
      <p:ext uri="{BB962C8B-B14F-4D97-AF65-F5344CB8AC3E}">
        <p14:creationId xmlns:p14="http://schemas.microsoft.com/office/powerpoint/2010/main" val="35549810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1754326"/>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引导的宾语从句在下列情况中引导词也不能省略。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 order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等表示命令、请求、建议等动词后的宾语从句中，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不能省略。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引导的宾语从句中还有其他状语从句，引导宾语从句的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不能省略。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5" name="矩形 4"/>
          <p:cNvSpPr/>
          <p:nvPr/>
        </p:nvSpPr>
        <p:spPr>
          <a:xfrm>
            <a:off x="360854" y="2826802"/>
            <a:ext cx="11485848" cy="1754326"/>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ordered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enemy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soldiers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down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arms.</a:t>
            </a:r>
            <a:r>
              <a:rPr lang="zh-CN" altLang="zh-CN" sz="2400" b="0" dirty="0">
                <a:solidFill>
                  <a:srgbClr val="000000"/>
                </a:solidFill>
                <a:ea typeface="楷体" panose="02010609060101010101" pitchFamily="49" charset="-122"/>
                <a:cs typeface="Times New Roman" panose="02020603050405020304" pitchFamily="18" charset="0"/>
              </a:rPr>
              <a:t>我们命令敌兵放下武器。</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Tell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him.</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zh-CN" altLang="zh-CN" sz="2400" b="0" dirty="0">
                <a:solidFill>
                  <a:srgbClr val="000000"/>
                </a:solidFill>
                <a:ea typeface="楷体" panose="02010609060101010101" pitchFamily="49" charset="-122"/>
                <a:cs typeface="Times New Roman" panose="02020603050405020304" pitchFamily="18" charset="0"/>
              </a:rPr>
              <a:t>告诉他</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如果他在家</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我会打电话来看他。</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38325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746120"/>
                <a:ext cx="11485848" cy="2322495"/>
              </a:xfrm>
              <a:solidFill>
                <a:srgbClr val="FCE2D0"/>
              </a:solidFill>
            </p:spPr>
            <p:txBody>
              <a:bodyPr/>
              <a:lstStyle/>
              <a:p>
                <a:pPr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❹</a:t>
                </a:r>
                <a14:m>
                  <m:oMath xmlns:m="http://schemas.openxmlformats.org/officeDocument/2006/math">
                    <m:r>
                      <a:rPr lang="en-US" altLang="zh-CN" b="0" i="0" smtClean="0">
                        <a:solidFill>
                          <a:srgbClr val="006EC0"/>
                        </a:solidFill>
                        <a:latin typeface="Cambria Math" panose="02040503050406030204" pitchFamily="18" charset="0"/>
                        <a:ea typeface="楷体" panose="02010609060101010101" pitchFamily="49" charset="-122"/>
                        <a:cs typeface="Times New Roman" panose="02020603050405020304" pitchFamily="18" charset="0"/>
                      </a:rPr>
                      <m:t> </m:t>
                    </m:r>
                    <m:limLow>
                      <m:limLowPr>
                        <m:ctrlPr>
                          <a:rPr lang="zh-CN" altLang="zh-CN" i="1" smtClean="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If</m:t>
                            </m:r>
                            <m: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you</m:t>
                            </m:r>
                            <m: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feel</m:t>
                            </m:r>
                            <m: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one</m:t>
                            </m:r>
                            <m: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your</m:t>
                            </m:r>
                            <m: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teammates</m:t>
                            </m:r>
                            <m: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isn</m:t>
                            </m:r>
                            <m: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t</m:t>
                            </m:r>
                            <m: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pulling</m:t>
                            </m:r>
                            <m: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their</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weight</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条件状语从句</m:t>
                        </m:r>
                      </m:lim>
                    </m:limLow>
                  </m:oMath>
                </a14:m>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coach.</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如果你觉得某个队友没有尽职尽责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那你要以专业的方式向教练提出你的担忧。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746120"/>
                <a:ext cx="11485848" cy="2322495"/>
              </a:xfrm>
              <a:blipFill>
                <a:blip r:embed="rId2"/>
                <a:stretch>
                  <a:fillRect l="-796" r="-849" b="-1837"/>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318684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此句是</a:t>
            </a:r>
            <a:r>
              <a:rPr lang="en-US"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t>
            </a:r>
            <a:r>
              <a:rPr lang="zh-CN"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引导的条件状语从句，主句是祈使句。 该从句也可以改为祈使条件句： </a:t>
            </a:r>
            <a:endParaRPr lang="zh-CN" altLang="zh-CN" sz="105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 yourself feeling one of your teammates isn’t pulling their weight, then raise your concerns in a professional way with your team coach.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75611" y="3360775"/>
            <a:ext cx="912981" cy="298464"/>
          </a:xfrm>
          <a:prstGeom prst="rect">
            <a:avLst/>
          </a:prstGeom>
        </p:spPr>
      </p:pic>
    </p:spTree>
    <p:extLst>
      <p:ext uri="{BB962C8B-B14F-4D97-AF65-F5344CB8AC3E}">
        <p14:creationId xmlns:p14="http://schemas.microsoft.com/office/powerpoint/2010/main" val="9187429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168424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祈使句＋并列连词＋陈述句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是一种在英语口语中很常见的句型，其中的并列连词有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then, or, otherwise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等，但比较常用的是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这种句型还有一种变式：名词词组＋并列连词＋陈述句。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5" name="矩形 4"/>
          <p:cNvSpPr/>
          <p:nvPr/>
        </p:nvSpPr>
        <p:spPr>
          <a:xfrm>
            <a:off x="360854" y="2726918"/>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Work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hard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pass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examination.</a:t>
            </a:r>
            <a:r>
              <a:rPr lang="zh-CN" altLang="zh-CN" sz="2400" b="0" dirty="0">
                <a:solidFill>
                  <a:srgbClr val="000000"/>
                </a:solidFill>
                <a:ea typeface="楷体" panose="02010609060101010101" pitchFamily="49" charset="-122"/>
                <a:cs typeface="Times New Roman" panose="02020603050405020304" pitchFamily="18" charset="0"/>
              </a:rPr>
              <a:t>努力学习</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你会通过考试的。</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If you work </a:t>
            </a:r>
            <a:r>
              <a:rPr lang="en-US" altLang="zh-CN" sz="2400" b="0" dirty="0" err="1">
                <a:solidFill>
                  <a:srgbClr val="000000"/>
                </a:solidFill>
                <a:cs typeface="Times New Roman" panose="02020603050405020304" pitchFamily="18" charset="0"/>
              </a:rPr>
              <a:t>hard,you</a:t>
            </a:r>
            <a:r>
              <a:rPr lang="en-US" altLang="zh-CN" sz="2400" b="0" dirty="0">
                <a:solidFill>
                  <a:srgbClr val="000000"/>
                </a:solidFill>
                <a:cs typeface="Times New Roman" panose="02020603050405020304" pitchFamily="18" charset="0"/>
              </a:rPr>
              <a:t> will pass the examination.</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Hurry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else</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late.</a:t>
            </a:r>
            <a:r>
              <a:rPr lang="zh-CN" altLang="zh-CN" sz="2400" b="0" dirty="0">
                <a:solidFill>
                  <a:srgbClr val="000000"/>
                </a:solidFill>
                <a:ea typeface="楷体" panose="02010609060101010101" pitchFamily="49" charset="-122"/>
                <a:cs typeface="Times New Roman" panose="02020603050405020304" pitchFamily="18" charset="0"/>
              </a:rPr>
              <a:t>快点</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否则你会迟到。</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If you don’t hurry </a:t>
            </a:r>
            <a:r>
              <a:rPr lang="en-US" altLang="zh-CN" sz="2400" b="0" dirty="0" err="1">
                <a:solidFill>
                  <a:srgbClr val="000000"/>
                </a:solidFill>
                <a:cs typeface="Times New Roman" panose="02020603050405020304" pitchFamily="18" charset="0"/>
              </a:rPr>
              <a:t>up,you’ll</a:t>
            </a:r>
            <a:r>
              <a:rPr lang="en-US" altLang="zh-CN" sz="2400" b="0" dirty="0">
                <a:solidFill>
                  <a:srgbClr val="000000"/>
                </a:solidFill>
                <a:cs typeface="Times New Roman" panose="02020603050405020304" pitchFamily="18" charset="0"/>
              </a:rPr>
              <a:t> be late.</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effort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problem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worked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再努力一点问题就会得到解决。</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0086130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adjust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适应</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习惯</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调整</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调节</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整理</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衣着</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811269"/>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Riley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surroundings.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当莱莉搬到一个新城市时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她很难适应新的环境。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602227"/>
            <a:ext cx="6471576" cy="42554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0855" y="900124"/>
            <a:ext cx="11485848" cy="373664"/>
          </a:xfrm>
          <a:prstGeom prst="rect">
            <a:avLst/>
          </a:prstGeom>
        </p:spPr>
      </p:pic>
      <p:sp>
        <p:nvSpPr>
          <p:cNvPr id="3" name="矩形 2"/>
          <p:cNvSpPr/>
          <p:nvPr/>
        </p:nvSpPr>
        <p:spPr>
          <a:xfrm>
            <a:off x="360854" y="4194954"/>
            <a:ext cx="11485848" cy="1754326"/>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Watch</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out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for</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sharp</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bends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and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adjust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your</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speed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accordingly.</a:t>
            </a:r>
            <a:r>
              <a:rPr lang="en-US" altLang="zh-CN" sz="2400" b="0" spc="-10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当心急转弯并相应调整车速。</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took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while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adjust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living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alone.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她过了一段时间才适应独自生活。</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smoothed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adjusted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他捋平头发</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调了调领带。</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9623698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98742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习惯（</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/oneself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自己习惯于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她发现自己很难适应夜间工作。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desks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adjusted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height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这些桌子可以按儿童的身高调整。</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herself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她很快使自己适应了他的生活方式。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5" name="内容占位符 12"/>
          <p:cNvSpPr txBox="1">
            <a:spLocks/>
          </p:cNvSpPr>
          <p:nvPr/>
        </p:nvSpPr>
        <p:spPr bwMode="auto">
          <a:xfrm>
            <a:off x="360854" y="4265036"/>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adjustment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调整，调节，适应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拓展.eps" descr="id:2147486363;FounderCES"/>
          <p:cNvPicPr/>
          <p:nvPr/>
        </p:nvPicPr>
        <p:blipFill>
          <a:blip r:embed="rId3"/>
          <a:stretch>
            <a:fillRect/>
          </a:stretch>
        </p:blipFill>
        <p:spPr>
          <a:xfrm>
            <a:off x="694606" y="4103476"/>
            <a:ext cx="1821926" cy="323119"/>
          </a:xfrm>
          <a:prstGeom prst="rect">
            <a:avLst/>
          </a:prstGeom>
        </p:spPr>
      </p:pic>
      <p:sp>
        <p:nvSpPr>
          <p:cNvPr id="8" name="矩形 7"/>
          <p:cNvSpPr/>
          <p:nvPr/>
        </p:nvSpPr>
        <p:spPr>
          <a:xfrm>
            <a:off x="357563" y="4967484"/>
            <a:ext cx="11489139"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through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period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emotional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adjustment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after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marriage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broke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zh-CN" altLang="zh-CN" sz="2400" b="0" dirty="0">
                <a:solidFill>
                  <a:srgbClr val="000000"/>
                </a:solidFill>
                <a:ea typeface="楷体" panose="02010609060101010101" pitchFamily="49" charset="-122"/>
                <a:cs typeface="Times New Roman" panose="02020603050405020304" pitchFamily="18" charset="0"/>
              </a:rPr>
              <a:t>婚姻破裂后</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她熬过了一段感情调整期。</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9817320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1611313"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adjust&amp;adapt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adapt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作为及物动词，前者意为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适合，校准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；后者意为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）使适合，改编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当表示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适应（</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时，两者可以互换使用。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gradually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adjusted/adapted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darkness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我们的眼睛渐渐适应了洞里的黑暗。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adapt/adjust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myself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climate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我认为我永远也无法适应这里的炎热气候。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difference.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我还在倒时差。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novels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adapted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television.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她的长篇小说中有三部已改编成电视剧。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6391;FounderCES"/>
          <p:cNvPicPr/>
          <p:nvPr/>
        </p:nvPicPr>
        <p:blipFill>
          <a:blip r:embed="rId2"/>
          <a:stretch>
            <a:fillRect/>
          </a:stretch>
        </p:blipFill>
        <p:spPr>
          <a:xfrm>
            <a:off x="360854" y="876581"/>
            <a:ext cx="1653229" cy="385407"/>
          </a:xfrm>
          <a:prstGeom prst="rect">
            <a:avLst/>
          </a:prstGeom>
        </p:spPr>
      </p:pic>
    </p:spTree>
    <p:extLst>
      <p:ext uri="{BB962C8B-B14F-4D97-AF65-F5344CB8AC3E}">
        <p14:creationId xmlns:p14="http://schemas.microsoft.com/office/powerpoint/2010/main" val="6739057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sunk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陷入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 one’s differences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摒弃分歧；搁置歧见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a/that sinking feeling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不祥的感觉；沮丧之情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 or swim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不自救，必沉沦；成败兴衰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notice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这位科学家陷入了沉思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没有注意到周围发生的事情。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differences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became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他们闹翻快两年了</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现在该是他们摒除分歧</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重归于好的时候了</a:t>
            </a:r>
            <a:r>
              <a:rPr lang="zh-CN" altLang="zh-CN"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ensure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确保</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保证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Accepting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sadness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Riley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complexity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接受悲伤作为生活的一部分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可以帮助莱莉处理成长过程中的复杂情感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并在新生活中安定下来。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3573016"/>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rules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ensure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everyone</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safety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enjoyment.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这些规定是为了保证每个人的安全和快乐。</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must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constantly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adapt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innovate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ensure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success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growing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market.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我们必须不时地适应并创新</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以确保在不断扩大的市场中取得成功。</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793959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 保证某事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sure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sure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against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确保某人免受某事的伤害或损失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向某人确保某事的真实性或准确性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Measures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safety.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必须采取措施以确保他们的安全。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taxi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Flight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Beijing.</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如果你要确保赶上飞往北京的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就一定要坐出租车。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Insurance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property.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保险公司确保人们免受财产损失。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我可以向你保证这件事的真实性。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3437623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处理</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应付</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打交道</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341898"/>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Accepting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sadness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Riley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complexity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接受悲伤作为生活的一部分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可以帮助莱莉处理成长过程中的复杂情感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并在新生活中安定下来。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132856"/>
            <a:ext cx="6471576" cy="425544"/>
          </a:xfrm>
          <a:prstGeom prst="rect">
            <a:avLst/>
          </a:prstGeom>
        </p:spPr>
      </p:pic>
      <p:sp>
        <p:nvSpPr>
          <p:cNvPr id="7" name="矩形 6"/>
          <p:cNvSpPr/>
          <p:nvPr/>
        </p:nvSpPr>
        <p:spPr>
          <a:xfrm>
            <a:off x="378066" y="4194954"/>
            <a:ext cx="11468636" cy="175432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government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emergency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action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housing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crisis.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政府正采取紧急措施解决住房危机。</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Moody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very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difficult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喜怒无常的人很难打交道。</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000233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定居</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安顿下来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集中精力做</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开始认真做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Accepting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sadness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Riley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complexity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接受悲伤作为生活的一部分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可以帮助莱莉处理成长过程中的复杂情感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并在新生活中安定下来。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3541072"/>
            <a:ext cx="11485848" cy="279223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get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boxing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system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settle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down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enjoy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family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life.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我想结束拳击生涯</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安定下来享受家庭生活。</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They</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put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up</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their</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tents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and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settled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down</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for</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night.</a:t>
            </a:r>
            <a:r>
              <a:rPr lang="en-US" altLang="zh-CN" sz="2400" b="0" spc="-10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他们搭好帐篷</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安顿下来准备过夜。</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coffee,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back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settled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down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listen.</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他喝了杯咖啡</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回来后开始认真听讲。</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8487618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414517"/>
                <a:ext cx="11485848" cy="2344103"/>
              </a:xfrm>
              <a:solidFill>
                <a:srgbClr val="FCE2D0"/>
              </a:solidFill>
            </p:spPr>
            <p:txBody>
              <a:bodyPr/>
              <a:lstStyle/>
              <a:p>
                <a14:m>
                  <m:oMath xmlns:m="http://schemas.openxmlformats.org/officeDocument/2006/math">
                    <m:limLow>
                      <m:limLowPr>
                        <m:ctrlPr>
                          <a:rPr lang="zh-CN" altLang="zh-CN" i="1" smtClean="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Accepting</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sadness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part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life</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动名词作主语</m:t>
                        </m:r>
                      </m:lim>
                    </m:limLow>
                    <m:r>
                      <a:rPr lang="zh-CN" altLang="zh-CN" i="1">
                        <a:solidFill>
                          <a:srgbClr val="006EC0"/>
                        </a:solidFill>
                        <a:latin typeface="Cambria Math" panose="02040503050406030204" pitchFamily="18" charset="0"/>
                        <a:ea typeface="楷体" panose="02010609060101010101" pitchFamily="49" charset="-122"/>
                        <a:cs typeface="Times New Roman" panose="02020603050405020304" pitchFamily="18" charset="0"/>
                      </a:rPr>
                      <m:t> </m:t>
                    </m:r>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Riley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complexity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接受悲伤作为生活的一部分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可以帮助莱莉处理成长过程中的复杂情感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并在新生活中安定下来。</a:t>
                </a:r>
                <a:endParaRPr lang="zh-CN" altLang="en-US" dirty="0"/>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414517"/>
                <a:ext cx="11485848" cy="2344103"/>
              </a:xfrm>
              <a:blipFill>
                <a:blip r:embed="rId2"/>
                <a:stretch>
                  <a:fillRect l="-796" r="-849" b="-1039"/>
                </a:stretch>
              </a:blipFill>
            </p:spPr>
            <p:txBody>
              <a:bodyPr/>
              <a:lstStyle/>
              <a:p>
                <a:r>
                  <a:rPr lang="zh-CN" altLang="en-US">
                    <a:noFill/>
                  </a:rPr>
                  <a:t> </a:t>
                </a:r>
              </a:p>
            </p:txBody>
          </p:sp>
        </mc:Fallback>
      </mc:AlternateContent>
      <p:pic>
        <p:nvPicPr>
          <p:cNvPr id="4" name="XB4.eps" descr="id:2147486447;FounderCES"/>
          <p:cNvPicPr/>
          <p:nvPr/>
        </p:nvPicPr>
        <p:blipFill>
          <a:blip r:embed="rId3"/>
          <a:stretch>
            <a:fillRect/>
          </a:stretch>
        </p:blipFill>
        <p:spPr>
          <a:xfrm>
            <a:off x="360854" y="876581"/>
            <a:ext cx="1998409" cy="385407"/>
          </a:xfrm>
          <a:prstGeom prst="rect">
            <a:avLst/>
          </a:prstGeom>
        </p:spPr>
      </p:pic>
      <p:sp>
        <p:nvSpPr>
          <p:cNvPr id="5" name="内容占位符 1"/>
          <p:cNvSpPr txBox="1">
            <a:spLocks/>
          </p:cNvSpPr>
          <p:nvPr/>
        </p:nvSpPr>
        <p:spPr bwMode="auto">
          <a:xfrm>
            <a:off x="360854" y="385714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“Accepting sadness helps Riley...”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，运用了动名词短语作主语。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54;FounderCES"/>
          <p:cNvPicPr/>
          <p:nvPr/>
        </p:nvPicPr>
        <p:blipFill>
          <a:blip r:embed="rId4"/>
          <a:stretch>
            <a:fillRect/>
          </a:stretch>
        </p:blipFill>
        <p:spPr>
          <a:xfrm>
            <a:off x="394015" y="4049184"/>
            <a:ext cx="912981" cy="298464"/>
          </a:xfrm>
          <a:prstGeom prst="rect">
            <a:avLst/>
          </a:prstGeom>
        </p:spPr>
      </p:pic>
    </p:spTree>
    <p:extLst>
      <p:ext uri="{BB962C8B-B14F-4D97-AF65-F5344CB8AC3E}">
        <p14:creationId xmlns:p14="http://schemas.microsoft.com/office/powerpoint/2010/main" val="37360687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1684244"/>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动名词作主语多表示经常性、习惯性的动作。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作形式主语，把动名词主语放在句子后面。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“There is/was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后可以用动名词作真正主语。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5" name="矩形 4"/>
          <p:cNvSpPr/>
          <p:nvPr/>
        </p:nvSpPr>
        <p:spPr>
          <a:xfrm>
            <a:off x="360854" y="2676976"/>
            <a:ext cx="11485848" cy="3416320"/>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Reading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French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easier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speaking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阅读法文比讲法语容易。 </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Growing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roses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hobby.</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种玫瑰是她的爱好。 </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tiring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driving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from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morning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night.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从早到晚开车很累人。 </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reading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book.</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看那本书是浪费时间。 </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knowing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他能做什么很难说。 </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arguing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没法和她争论。</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2477319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justify</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证明</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别人认为不合理的事</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有道理</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为</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辩护</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773946"/>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justify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但是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我们能在多大程度上证明说这些善意的谎言是合理的呢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564904"/>
            <a:ext cx="6471576" cy="42554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7777" y="869798"/>
            <a:ext cx="11478926" cy="367510"/>
          </a:xfrm>
          <a:prstGeom prst="rect">
            <a:avLst/>
          </a:prstGeom>
        </p:spPr>
      </p:pic>
      <p:sp>
        <p:nvSpPr>
          <p:cNvPr id="5" name="矩形 4"/>
          <p:cNvSpPr/>
          <p:nvPr/>
        </p:nvSpPr>
        <p:spPr>
          <a:xfrm>
            <a:off x="360854" y="4077072"/>
            <a:ext cx="11639008"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need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justify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yourself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a:t>
            </a:r>
            <a:r>
              <a:rPr lang="zh-CN" altLang="zh-CN" sz="2400" b="0" dirty="0">
                <a:solidFill>
                  <a:srgbClr val="000000"/>
                </a:solidFill>
                <a:ea typeface="楷体" panose="02010609060101010101" pitchFamily="49" charset="-122"/>
                <a:cs typeface="Times New Roman" panose="02020603050405020304" pitchFamily="18" charset="0"/>
              </a:rPr>
              <a:t>你不必向我解释你的理由。</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582117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justify 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证明做某事是正确的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justify oneself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为自己辩解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justify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salaries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他们怎能证明付这么大一笔薪金是正当的呢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justify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yourself.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记住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你是在为自己减肥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所以不需要去向别人证明什么。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6673792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independent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独立的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independent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你越独立</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你的生活就会越好。</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2560836"/>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Two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independent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research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bodies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reached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same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conclusions.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两个彼此不相关的研究部门得出了同样的结论。</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Students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aim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become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independent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teachers.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学生应该努力逐渐减少对老师的依赖。</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2323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3346237"/>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independence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独立，自主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independently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独立地， 自立地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dependent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依赖的，依靠的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依靠；信任；由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决定，取决于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depends.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那得看情况。（</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非正式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 on/upon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依赖，依靠；</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取决于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5" name="矩形 4"/>
          <p:cNvSpPr/>
          <p:nvPr/>
        </p:nvSpPr>
        <p:spPr>
          <a:xfrm>
            <a:off x="360854" y="4338970"/>
            <a:ext cx="11485848" cy="1754326"/>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depends.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我可能去那</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但那要看情况而定。</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Whether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pass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college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entrance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examination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depends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whether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hard.</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她能否考上大学要看她是否会努力。</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49652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lvl="0"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actually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他突然感到一阵沮丧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意识到自己其实很喜欢做那件事。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wasted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我有种沉重的感觉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知道这只是一次白费力的尝试。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retail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business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location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factors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business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swim.</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店址是决定零售业生意兴衰的主要因素之一。</a:t>
            </a:r>
            <a:endParaRPr lang="zh-CN" altLang="en-US"/>
          </a:p>
        </p:txBody>
      </p:sp>
    </p:spTree>
    <p:extLst>
      <p:ext uri="{BB962C8B-B14F-4D97-AF65-F5344CB8AC3E}">
        <p14:creationId xmlns:p14="http://schemas.microsoft.com/office/powerpoint/2010/main" val="25190688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consist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包括</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由</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组成</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构成</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6412;FounderCES"/>
          <p:cNvPicPr/>
          <p:nvPr/>
        </p:nvPicPr>
        <p:blipFill>
          <a:blip r:embed="rId2"/>
          <a:stretch>
            <a:fillRect/>
          </a:stretch>
        </p:blipFill>
        <p:spPr>
          <a:xfrm>
            <a:off x="378066" y="876581"/>
            <a:ext cx="2004897" cy="385407"/>
          </a:xfrm>
          <a:prstGeom prst="rect">
            <a:avLst/>
          </a:prstGeom>
        </p:spPr>
      </p:pic>
      <p:sp>
        <p:nvSpPr>
          <p:cNvPr id="5" name="内容占位符 1"/>
          <p:cNvSpPr txBox="1">
            <a:spLocks/>
          </p:cNvSpPr>
          <p:nvPr/>
        </p:nvSpPr>
        <p:spPr bwMode="auto">
          <a:xfrm>
            <a:off x="360854" y="2341898"/>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essay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introduction,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conclusion.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一篇文章通常由三部分组成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引言、正文和结语。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3"/>
          <a:stretch>
            <a:fillRect/>
          </a:stretch>
        </p:blipFill>
        <p:spPr>
          <a:xfrm>
            <a:off x="5375126" y="2132856"/>
            <a:ext cx="6471576" cy="425544"/>
          </a:xfrm>
          <a:prstGeom prst="rect">
            <a:avLst/>
          </a:prstGeom>
        </p:spPr>
      </p:pic>
      <p:sp>
        <p:nvSpPr>
          <p:cNvPr id="7" name="矩形 6"/>
          <p:cNvSpPr/>
          <p:nvPr/>
        </p:nvSpPr>
        <p:spPr>
          <a:xfrm>
            <a:off x="360854" y="3640956"/>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progress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science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technology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consists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continuous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exploration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innovation.</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科学技术的进步包括不断的探索和创新。</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Apart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from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small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team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paid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staff,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err="1">
                <a:solidFill>
                  <a:srgbClr val="000000"/>
                </a:solidFill>
                <a:cs typeface="Times New Roman" panose="02020603050405020304" pitchFamily="18" charset="0"/>
              </a:rPr>
              <a:t>organisation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consists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unpaid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volunteers.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除了一小部分有薪酬的工作人员</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这个机构还包含没有薪酬的志愿者。</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551181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2"/>
          <p:cNvSpPr>
            <a:spLocks noGrp="1"/>
          </p:cNvSpPr>
          <p:nvPr>
            <p:ph idx="1"/>
          </p:nvPr>
        </p:nvSpPr>
        <p:spPr>
          <a:xfrm>
            <a:off x="360854" y="917211"/>
            <a:ext cx="11485848" cy="1684244"/>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consist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的同义词：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made up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composed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尤其指天然物质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5" name="矩形 4"/>
          <p:cNvSpPr/>
          <p:nvPr/>
        </p:nvSpPr>
        <p:spPr>
          <a:xfrm>
            <a:off x="360854" y="2708920"/>
            <a:ext cx="11485848" cy="2308324"/>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collection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made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three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parts</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poems,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essays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short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stories.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这部作品集是由诗、散文和短篇小说三部分组成的。</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Our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class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consists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composed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20</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boys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15</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girls.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我们班由</a:t>
            </a:r>
            <a:r>
              <a:rPr lang="en-US" altLang="zh-CN" sz="2400" b="0" dirty="0">
                <a:solidFill>
                  <a:srgbClr val="000000"/>
                </a:solidFill>
                <a:cs typeface="Times New Roman" panose="02020603050405020304" pitchFamily="18" charset="0"/>
              </a:rPr>
              <a:t>20</a:t>
            </a:r>
            <a:r>
              <a:rPr lang="zh-CN" altLang="zh-CN" sz="2400" b="0" dirty="0">
                <a:solidFill>
                  <a:srgbClr val="000000"/>
                </a:solidFill>
                <a:ea typeface="楷体" panose="02010609060101010101" pitchFamily="49" charset="-122"/>
                <a:cs typeface="Times New Roman" panose="02020603050405020304" pitchFamily="18" charset="0"/>
              </a:rPr>
              <a:t>位男生和</a:t>
            </a:r>
            <a:r>
              <a:rPr lang="en-US" altLang="zh-CN" sz="2400" b="0" dirty="0">
                <a:solidFill>
                  <a:srgbClr val="000000"/>
                </a:solidFill>
                <a:cs typeface="Times New Roman" panose="02020603050405020304" pitchFamily="18" charset="0"/>
              </a:rPr>
              <a:t>15</a:t>
            </a:r>
            <a:r>
              <a:rPr lang="zh-CN" altLang="zh-CN" sz="2400" b="0" dirty="0">
                <a:solidFill>
                  <a:srgbClr val="000000"/>
                </a:solidFill>
                <a:ea typeface="楷体" panose="02010609060101010101" pitchFamily="49" charset="-122"/>
                <a:cs typeface="Times New Roman" panose="02020603050405020304" pitchFamily="18" charset="0"/>
              </a:rPr>
              <a:t>位女生组成。</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87650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1"/>
              <p:cNvSpPr>
                <a:spLocks noGrp="1"/>
              </p:cNvSpPr>
              <p:nvPr>
                <p:ph idx="1"/>
              </p:nvPr>
            </p:nvSpPr>
            <p:spPr>
              <a:xfrm>
                <a:off x="360854" y="1414517"/>
                <a:ext cx="11485848" cy="2642775"/>
              </a:xfrm>
              <a:solidFill>
                <a:srgbClr val="FCE2D0"/>
              </a:solidFill>
            </p:spPr>
            <p:txBody>
              <a:bodyPr/>
              <a:lstStyle/>
              <a:p>
                <a:pPr algn="dist" hangingPunct="0">
                  <a:spcAft>
                    <a:spcPts val="0"/>
                  </a:spcAft>
                </a:pPr>
                <a:r>
                  <a:rPr lang="en-US"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truly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smtClean="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if</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you</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only</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shared</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good</m:t>
                            </m:r>
                          </m:e>
                        </m:bar>
                      </m:e>
                      <m:lim>
                        <m:r>
                          <a:rPr lang="zh-CN"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虚拟条件状语从句</m:t>
                        </m:r>
                      </m:lim>
                    </m:limLow>
                  </m:oMath>
                </a14:m>
                <a:endParaRPr lang="en-US" altLang="zh-CN" u="sng" dirty="0" smtClean="0">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endParaRPr>
              </a:p>
              <a:p>
                <a:pPr algn="l" hangingPunct="0">
                  <a:spcAft>
                    <a:spcPts val="0"/>
                  </a:spcAft>
                </a:pPr>
                <a14:m>
                  <m:oMath xmlns:m="http://schemas.openxmlformats.org/officeDocument/2006/math">
                    <m:limLow>
                      <m:limLowPr>
                        <m:ctrlPr>
                          <a:rPr lang="zh-CN" altLang="zh-CN" i="1" smtClean="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news</m:t>
                            </m:r>
                            <m:r>
                              <a:rPr lang="en-US" altLang="zh-CN">
                                <a:solidFill>
                                  <a:srgbClr val="00ADEE"/>
                                </a:solidFill>
                                <a:uFill>
                                  <a:solidFill>
                                    <a:srgbClr val="00AEEF"/>
                                  </a:solidFill>
                                </a:u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instead</m:t>
                            </m:r>
                            <m:r>
                              <a:rPr lang="en-US" altLang="zh-CN">
                                <a:solidFill>
                                  <a:srgbClr val="00ADEE"/>
                                </a:solidFill>
                                <a:uFill>
                                  <a:solidFill>
                                    <a:srgbClr val="00AEEF"/>
                                  </a:solidFill>
                                </a:u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00ADEE"/>
                                </a:solidFill>
                                <a:uFill>
                                  <a:solidFill>
                                    <a:srgbClr val="00AEEF"/>
                                  </a:solidFill>
                                </a:u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bad</m:t>
                            </m:r>
                          </m:e>
                        </m:bar>
                      </m:e>
                      <m:lim>
                        <m:r>
                          <a:rPr lang="en-US" altLang="zh-CN" b="0" i="0" spc="-100" smtClean="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zh-CN" altLang="zh-CN" dirty="0" smtClean="0">
                    <a:solidFill>
                      <a:srgbClr val="00ADEE"/>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ADEE"/>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如果你只分享好消息而隐瞒坏消息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你还能期望他人真正理解你的情绪吗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a:spLocks noGrp="1" noRot="1" noChangeAspect="1" noMove="1" noResize="1" noEditPoints="1" noAdjustHandles="1" noChangeArrowheads="1" noChangeShapeType="1" noTextEdit="1"/>
              </p:cNvSpPr>
              <p:nvPr>
                <p:ph idx="1"/>
              </p:nvPr>
            </p:nvSpPr>
            <p:spPr>
              <a:xfrm>
                <a:off x="360854" y="1414517"/>
                <a:ext cx="11485848" cy="2642775"/>
              </a:xfrm>
              <a:blipFill>
                <a:blip r:embed="rId2"/>
                <a:stretch>
                  <a:fillRect l="-796" r="-478" b="-922"/>
                </a:stretch>
              </a:blipFill>
            </p:spPr>
            <p:txBody>
              <a:bodyPr/>
              <a:lstStyle/>
              <a:p>
                <a:r>
                  <a:rPr lang="zh-CN" altLang="en-US">
                    <a:noFill/>
                  </a:rPr>
                  <a:t> </a:t>
                </a:r>
              </a:p>
            </p:txBody>
          </p:sp>
        </mc:Fallback>
      </mc:AlternateContent>
      <p:pic>
        <p:nvPicPr>
          <p:cNvPr id="4" name="XB4.eps" descr="id:2147486447;FounderCES"/>
          <p:cNvPicPr/>
          <p:nvPr/>
        </p:nvPicPr>
        <p:blipFill>
          <a:blip r:embed="rId3"/>
          <a:stretch>
            <a:fillRect/>
          </a:stretch>
        </p:blipFill>
        <p:spPr>
          <a:xfrm>
            <a:off x="360854" y="876581"/>
            <a:ext cx="1998409" cy="385407"/>
          </a:xfrm>
          <a:prstGeom prst="rect">
            <a:avLst/>
          </a:prstGeom>
        </p:spPr>
      </p:pic>
    </p:spTree>
    <p:extLst>
      <p:ext uri="{BB962C8B-B14F-4D97-AF65-F5344CB8AC3E}">
        <p14:creationId xmlns:p14="http://schemas.microsoft.com/office/powerpoint/2010/main" val="424453646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89693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引导的是虚拟条件状语从句。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条件句中对过去、现在、将来的虚拟：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he had taken my advice, he would have passed the exam.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如果他听取我的建议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他本可以通过考试。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对过去的虚拟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I were you, I would think twice.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如果我是你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我会三思。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对现在的虚拟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were to tell him the truth, he would kill me.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如果你告诉他事实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他将会杀了我。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对将来的虚拟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6454;FounderCES"/>
          <p:cNvPicPr/>
          <p:nvPr/>
        </p:nvPicPr>
        <p:blipFill>
          <a:blip r:embed="rId2"/>
          <a:stretch>
            <a:fillRect/>
          </a:stretch>
        </p:blipFill>
        <p:spPr>
          <a:xfrm>
            <a:off x="360854" y="920053"/>
            <a:ext cx="912981" cy="298464"/>
          </a:xfrm>
          <a:prstGeom prst="rect">
            <a:avLst/>
          </a:prstGeom>
        </p:spPr>
      </p:pic>
    </p:spTree>
    <p:extLst>
      <p:ext uri="{BB962C8B-B14F-4D97-AF65-F5344CB8AC3E}">
        <p14:creationId xmlns:p14="http://schemas.microsoft.com/office/powerpoint/2010/main" val="9314159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579967"/>
          </a:xfrm>
        </p:spPr>
        <p:txBody>
          <a:bodyPr/>
          <a:lstStyle/>
          <a:p>
            <a:pPr algn="ctr" hangingPunct="0">
              <a:spcAft>
                <a:spcPts val="0"/>
              </a:spcAft>
            </a:pPr>
            <a:r>
              <a:rPr lang="zh-CN" altLang="zh-CN">
                <a:solidFill>
                  <a:srgbClr val="68A88C"/>
                </a:solidFill>
                <a:latin typeface="Times New Roman" panose="02020603050405020304" pitchFamily="18" charset="0"/>
                <a:ea typeface="黑体" panose="02010609060101010101" pitchFamily="49" charset="-122"/>
                <a:cs typeface="Times New Roman" panose="02020603050405020304" pitchFamily="18" charset="0"/>
              </a:rPr>
              <a:t>过去分词作状语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破.eps" descr="id:2147486944;FounderCES"/>
          <p:cNvPicPr/>
          <p:nvPr/>
        </p:nvPicPr>
        <p:blipFill>
          <a:blip r:embed="rId2"/>
          <a:stretch>
            <a:fillRect/>
          </a:stretch>
        </p:blipFill>
        <p:spPr>
          <a:xfrm>
            <a:off x="3513861" y="798431"/>
            <a:ext cx="5179834" cy="541707"/>
          </a:xfrm>
          <a:prstGeom prst="rect">
            <a:avLst/>
          </a:prstGeom>
        </p:spPr>
      </p:pic>
      <p:sp>
        <p:nvSpPr>
          <p:cNvPr id="5" name="内容占位符 1"/>
          <p:cNvSpPr txBox="1">
            <a:spLocks/>
          </p:cNvSpPr>
          <p:nvPr/>
        </p:nvSpPr>
        <p:spPr bwMode="auto">
          <a:xfrm>
            <a:off x="360854" y="2605775"/>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过去分词作状语，一般放在句首，有时也放在句末。如：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Given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another hour, I can also work out this problem.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如果再给我一个小时，我也能解出这道题。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old man walked into the room, </a:t>
            </a:r>
            <a:r>
              <a:rPr lang="en-US" altLang="zh-CN" spc="-100"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supported</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his son.</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老人在儿子的搀扶下走进了房间。</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0855" y="2068863"/>
            <a:ext cx="4150176" cy="462533"/>
          </a:xfrm>
          <a:prstGeom prst="rect">
            <a:avLst/>
          </a:prstGeom>
        </p:spPr>
      </p:pic>
      <p:sp>
        <p:nvSpPr>
          <p:cNvPr id="8" name="矩形 7"/>
          <p:cNvSpPr/>
          <p:nvPr/>
        </p:nvSpPr>
        <p:spPr>
          <a:xfrm>
            <a:off x="406574" y="1975793"/>
            <a:ext cx="3974165"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一</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过去分词作状语的用法</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42287596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indent="6096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过去分词作状语，可以表示时间、让步、条件、原因、方式等，相当于一个状语从句。其逻辑主语为主句的主语，且与主句主语构成逻辑上的动宾关系。如：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Seen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top of the hill, the town looks more beautiful.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当从山顶往下看时，这座城镇看起来更加漂亮。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town is seen from the top of the hill, it looks more beautiful.</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可在过去分词前加上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while, until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等连词，使其时间意义更明确。如：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seen from the top of the hill, the town looks more beautiful.</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5897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indent="6096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过去分词作方式或伴随状语，相当于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连接的并列结构。如：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accepted the gift, deeply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moved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她接受了礼物，深深地被感动了。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accepted the gift, and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deeply moved.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注意：有些过去分词及短语因来源于系表结构，作状语时不强调被动而重在描述主语的状态。这样的过去分词及短语常见的有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迷路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hidden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lost/absorbed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沉溺于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dressed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穿着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 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厌烦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Lost in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 he didn’t hear the bell.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由于陷入沉思之中，他没有听到铃声。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3657364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2308324"/>
          </a:xfrm>
        </p:spPr>
        <p:txBody>
          <a:bodyPr/>
          <a:lstStyle/>
          <a:p>
            <a:pPr indent="6096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过去分词与句子的主语之间存在逻辑上的动宾关系，即表被动；现在分词与句子的主语之间存在逻辑上的主谓关系，即表主动。如：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Used for a long time,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book looks old.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由于用了很长时间，这本书看起来旧了。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Using the book,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find it useful.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用了这本书，我发现它很有用。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5806360" cy="462533"/>
          </a:xfrm>
          <a:prstGeom prst="rect">
            <a:avLst/>
          </a:prstGeom>
        </p:spPr>
      </p:pic>
      <p:sp>
        <p:nvSpPr>
          <p:cNvPr id="6" name="矩形 5"/>
          <p:cNvSpPr/>
          <p:nvPr/>
        </p:nvSpPr>
        <p:spPr>
          <a:xfrm>
            <a:off x="478582" y="724303"/>
            <a:ext cx="5521063"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二</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过去分词与现在分词作状语的区别</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38362000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90581"/>
            <a:ext cx="11485848" cy="2862322"/>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学科核心素养是学科育人价值的集中体现，是学生通过学科学习而逐步形成的正确价值观念、必备品格和关键能力。英语学科的核心素养包括语言能力、思维品质、文化意识和学习能力。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本文讲述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非常热爱篮球，梦想着能在球队赢得比赛。尽管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表现出色，但球队总是输球，他开始抱怨队友，教练告诉他要学会团队合作。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通.eps" descr="id:2147487007;FounderCES"/>
          <p:cNvPicPr/>
          <p:nvPr/>
        </p:nvPicPr>
        <p:blipFill>
          <a:blip r:embed="rId2"/>
          <a:stretch>
            <a:fillRect/>
          </a:stretch>
        </p:blipFill>
        <p:spPr>
          <a:xfrm>
            <a:off x="3513861" y="798431"/>
            <a:ext cx="5179834" cy="541707"/>
          </a:xfrm>
          <a:prstGeom prst="rect">
            <a:avLst/>
          </a:prstGeom>
        </p:spPr>
      </p:pic>
      <p:pic>
        <p:nvPicPr>
          <p:cNvPr id="5"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122903767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3954"/>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团结合作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语言能力和思维品质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small town located in the mountains, there was a young boy named Owen. He was crazy about basketball more than anything else in the world. He would spend hours every day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dribbling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shooting and passing. He dreamed of one day winning games on a team.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41540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fault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责任</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过错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但我不得不说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这在一定程度上是你的错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
        <p:nvSpPr>
          <p:cNvPr id="6" name="矩形 5"/>
          <p:cNvSpPr/>
          <p:nvPr/>
        </p:nvSpPr>
        <p:spPr>
          <a:xfrm>
            <a:off x="360854" y="3018834"/>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proud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children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blind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faults.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他为孩子们感到自豪</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对他们的缺点视而不见。</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5491302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9956"/>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as Owen was shooting hoops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投篮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heard a voice behind him, “Hey, kid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You’re pretty good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Owen turned around to see a tall man with a friendly smile. The man introduced himself as Coach Johnson and asked Owen if he wanted to join his basketball team. The team was made up of kids from all over the town, and they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day after school. Owen was overjoyed because he had never played on a team before. He wanted to start and win games. Owen quickly became the star player of the team.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9697248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7952"/>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the team never won a game. Owen kept complaining about his teammates to the coach. The complaint seemed understandable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Owen was admired by his teammates because he was fast and had incredible shots. However, Johnson knew Owen lacked something important. He told Owen to learn to play with his teammates as a team instead of just focusing on himself. Owen didn’t quite understand that at first and insisted he just needed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harder to win games.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disaster struck. Owen injured his ankle one day and had to sit out for several weeks, which let him fall into anxiety. He felt his dream was slipping away.</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73967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7952"/>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 his recovery at home, Owen refused to see anyone on the team, except his coach. Johnson handed Owen a phone downloaded with some videos about the best basketball teams and some cards from Owen’s teammates. Owen couldn’t wait to watch those videos. He watched them over and over again, noticing that the players weren’t just good at shooting and dribbling, but also had incredible cooperative spirit. Owen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he had been so focused on his own success that he had forgotten about the importance of teamwork. As he thought of his teammates, he saw the words “We are a team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written on each of the cards. He decided to become a better teammate.</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8198915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9956"/>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recovering, Owen returned to his team as a changed player. He passed the ball more, encouraged his teammates and worked hard to help improve their skills. Johnson was relieved to see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self-centred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Owen had got what he had been lacking in. Those diligent kids played as a strong team and they started winning games. To Owen’s delight, his dream finally came true. More importantly, Owen learned that basketball was more about working together as a team.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5701788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1"/>
              <p:cNvSpPr>
                <a:spLocks noGrp="1"/>
              </p:cNvSpPr>
              <p:nvPr>
                <p:ph idx="1"/>
              </p:nvPr>
            </p:nvSpPr>
            <p:spPr>
              <a:xfrm>
                <a:off x="360854" y="1342509"/>
                <a:ext cx="11485848" cy="2167645"/>
              </a:xfrm>
              <a:solidFill>
                <a:srgbClr val="FCE2D0"/>
              </a:solidFill>
            </p:spPr>
            <p:txBody>
              <a:bodyPr/>
              <a:lstStyle/>
              <a:p>
                <a:pPr algn="dist" hangingPunct="0">
                  <a:spcAft>
                    <a:spcPts val="0"/>
                  </a:spcAft>
                </a:pPr>
                <a14:m>
                  <m:oMath xmlns:m="http://schemas.openxmlformats.org/officeDocument/2006/math">
                    <m:limLow>
                      <m:limLowPr>
                        <m:ctrlPr>
                          <a:rPr lang="zh-CN" altLang="zh-CN" i="1" smtClean="0">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smtClean="0">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Owen</m:t>
                            </m:r>
                          </m:e>
                        </m:bar>
                      </m:e>
                      <m:lim>
                        <m:r>
                          <m:rPr>
                            <m:nor/>
                          </m:rPr>
                          <a:rPr lang="zh-CN" altLang="zh-CN">
                            <a:solidFill>
                              <a:srgbClr val="F081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m:t>主语</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i="1" smtClean="0">
                            <a:solidFill>
                              <a:srgbClr val="00AEEF"/>
                            </a:solidFill>
                            <a:latin typeface="Cambria Math" panose="02040503050406030204" pitchFamily="18" charset="0"/>
                            <a:ea typeface="Cambria Math" panose="02040503050406030204" pitchFamily="18" charset="0"/>
                          </a:rPr>
                        </m:ctrlPr>
                      </m:limLowPr>
                      <m:e>
                        <m:bar>
                          <m:barPr>
                            <m:ctrlPr>
                              <a:rPr lang="zh-CN" altLang="zh-CN" i="1">
                                <a:solidFill>
                                  <a:srgbClr val="00AEEF"/>
                                </a:solidFill>
                                <a:latin typeface="Cambria Math" panose="02040503050406030204" pitchFamily="18" charset="0"/>
                                <a:ea typeface="Cambria Math" panose="02040503050406030204" pitchFamily="18" charset="0"/>
                              </a:rPr>
                            </m:ctrlPr>
                          </m:barPr>
                          <m:e>
                            <m:r>
                              <m:rPr>
                                <m:sty m:val="p"/>
                              </m:rPr>
                              <a:rPr lang="en-US" altLang="zh-CN">
                                <a:solidFill>
                                  <a:srgbClr val="00AEEF"/>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realised</m:t>
                            </m:r>
                          </m:e>
                        </m:bar>
                      </m:e>
                      <m:lim>
                        <m:r>
                          <m:rPr>
                            <m:nor/>
                          </m:rPr>
                          <a:rPr lang="zh-CN" altLang="zh-CN">
                            <a:solidFill>
                              <a:srgbClr val="00AEEF"/>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m:t>谓语</m:t>
                        </m:r>
                      </m:lim>
                    </m:limLow>
                  </m:oMath>
                </a14:m>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he</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had</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been</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so</m:t>
                            </m:r>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focused</m:t>
                            </m:r>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on</m:t>
                            </m:r>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his</m:t>
                            </m:r>
                            <m: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own</m:t>
                            </m:r>
                            <m:r>
                              <m:rPr>
                                <m:nor/>
                              </m:rP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successthat</m:t>
                            </m:r>
                            <m:r>
                              <m:rPr>
                                <m:nor/>
                              </m:rP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he</m:t>
                            </m:r>
                            <m:r>
                              <m:rPr>
                                <m:nor/>
                              </m:rP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had</m:t>
                            </m:r>
                            <m:r>
                              <m:rPr>
                                <m:nor/>
                              </m:rP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forgotten</m:t>
                            </m:r>
                            <m:r>
                              <a:rPr lang="en-US" altLang="zh-CN" b="0" i="0"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about</m:t>
                            </m:r>
                          </m:e>
                        </m:bar>
                      </m:e>
                      <m:lim>
                        <m:r>
                          <m:rPr>
                            <m:nor/>
                          </m:rP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m:t>宾语从句</m:t>
                        </m:r>
                      </m:lim>
                    </m:limLow>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the</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importance</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of</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teamwork</m:t>
                            </m:r>
                          </m:e>
                        </m:bar>
                      </m:e>
                      <m:lim>
                        <m:r>
                          <m:rPr>
                            <m:nor/>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1"/>
              <p:cNvSpPr>
                <a:spLocks noGrp="1" noRot="1" noChangeAspect="1" noMove="1" noResize="1" noEditPoints="1" noAdjustHandles="1" noChangeArrowheads="1" noChangeShapeType="1" noTextEdit="1"/>
              </p:cNvSpPr>
              <p:nvPr>
                <p:ph idx="1"/>
              </p:nvPr>
            </p:nvSpPr>
            <p:spPr>
              <a:xfrm>
                <a:off x="360854" y="1342509"/>
                <a:ext cx="11485848" cy="2167645"/>
              </a:xfrm>
              <a:blipFill>
                <a:blip r:embed="rId2"/>
                <a:stretch>
                  <a:fillRect l="-159" r="-212"/>
                </a:stretch>
              </a:blipFill>
            </p:spPr>
            <p:txBody>
              <a:bodyPr/>
              <a:lstStyle/>
              <a:p>
                <a:r>
                  <a:rPr lang="zh-CN" altLang="en-US">
                    <a:noFill/>
                  </a:rPr>
                  <a:t> </a:t>
                </a:r>
              </a:p>
            </p:txBody>
          </p:sp>
        </mc:Fallback>
      </mc:AlternateContent>
      <p:pic>
        <p:nvPicPr>
          <p:cNvPr id="4" name="句型解读.eps" descr="id:2147487021;FounderCES"/>
          <p:cNvPicPr/>
          <p:nvPr/>
        </p:nvPicPr>
        <p:blipFill>
          <a:blip r:embed="rId3"/>
          <a:stretch>
            <a:fillRect/>
          </a:stretch>
        </p:blipFill>
        <p:spPr>
          <a:xfrm>
            <a:off x="379506" y="902529"/>
            <a:ext cx="1697873" cy="333511"/>
          </a:xfrm>
          <a:prstGeom prst="rect">
            <a:avLst/>
          </a:prstGeom>
        </p:spPr>
      </p:pic>
      <p:sp>
        <p:nvSpPr>
          <p:cNvPr id="5" name="内容占位符 1"/>
          <p:cNvSpPr txBox="1">
            <a:spLocks/>
          </p:cNvSpPr>
          <p:nvPr/>
        </p:nvSpPr>
        <p:spPr bwMode="auto">
          <a:xfrm>
            <a:off x="360854" y="364502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本句中的</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引导宾语从句中包含一个</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so...that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引导的结果状语从句。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分析.eps" descr="id:2147487028;FounderCES"/>
          <p:cNvPicPr/>
          <p:nvPr/>
        </p:nvPicPr>
        <p:blipFill>
          <a:blip r:embed="rId4"/>
          <a:stretch>
            <a:fillRect/>
          </a:stretch>
        </p:blipFill>
        <p:spPr>
          <a:xfrm>
            <a:off x="384123" y="3841227"/>
            <a:ext cx="534375" cy="253923"/>
          </a:xfrm>
          <a:prstGeom prst="rect">
            <a:avLst/>
          </a:prstGeom>
        </p:spPr>
      </p:pic>
      <p:sp>
        <p:nvSpPr>
          <p:cNvPr id="7" name="内容占位符 1"/>
          <p:cNvSpPr txBox="1">
            <a:spLocks/>
          </p:cNvSpPr>
          <p:nvPr/>
        </p:nvSpPr>
        <p:spPr bwMode="auto">
          <a:xfrm>
            <a:off x="360854" y="430729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欧文意识到他过于专注于自己的成功，以至于忘记了团队合作的重要性。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译文.eps" descr="id:2147487035;FounderCES"/>
          <p:cNvPicPr/>
          <p:nvPr/>
        </p:nvPicPr>
        <p:blipFill>
          <a:blip r:embed="rId5"/>
          <a:stretch>
            <a:fillRect/>
          </a:stretch>
        </p:blipFill>
        <p:spPr>
          <a:xfrm>
            <a:off x="360854" y="4503503"/>
            <a:ext cx="540691" cy="253922"/>
          </a:xfrm>
          <a:prstGeom prst="rect">
            <a:avLst/>
          </a:prstGeom>
        </p:spPr>
      </p:pic>
    </p:spTree>
    <p:extLst>
      <p:ext uri="{BB962C8B-B14F-4D97-AF65-F5344CB8AC3E}">
        <p14:creationId xmlns:p14="http://schemas.microsoft.com/office/powerpoint/2010/main" val="73041892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3"/>
          <p:cNvSpPr>
            <a:spLocks noGrp="1"/>
          </p:cNvSpPr>
          <p:nvPr>
            <p:ph idx="1"/>
          </p:nvPr>
        </p:nvSpPr>
        <p:spPr>
          <a:xfrm>
            <a:off x="360854" y="1270501"/>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crazy about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痴迷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around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introduce oneself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自我介绍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made up of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sb11.eps" descr="id:2147487042;FounderCES"/>
          <p:cNvPicPr/>
          <p:nvPr/>
        </p:nvPicPr>
        <p:blipFill>
          <a:blip r:embed="rId2"/>
          <a:stretch>
            <a:fillRect/>
          </a:stretch>
        </p:blipFill>
        <p:spPr>
          <a:xfrm>
            <a:off x="360854" y="884843"/>
            <a:ext cx="1584176" cy="368883"/>
          </a:xfrm>
          <a:prstGeom prst="rect">
            <a:avLst/>
          </a:prstGeom>
        </p:spPr>
      </p:pic>
      <p:sp>
        <p:nvSpPr>
          <p:cNvPr id="4" name="内容占位符 1"/>
          <p:cNvSpPr txBox="1">
            <a:spLocks/>
          </p:cNvSpPr>
          <p:nvPr/>
        </p:nvSpPr>
        <p:spPr bwMode="auto">
          <a:xfrm>
            <a:off x="360854" y="399907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understandable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可以理解的；合情理的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incredible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难以置信的；极大的；极好的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strike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侵袭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slip away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悄无声息地溜走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sb12.eps" descr="id:2147487049;FounderCES"/>
          <p:cNvPicPr/>
          <p:nvPr/>
        </p:nvPicPr>
        <p:blipFill>
          <a:blip r:embed="rId3"/>
          <a:stretch>
            <a:fillRect/>
          </a:stretch>
        </p:blipFill>
        <p:spPr>
          <a:xfrm>
            <a:off x="360854" y="3547510"/>
            <a:ext cx="1582913" cy="392886"/>
          </a:xfrm>
          <a:prstGeom prst="rect">
            <a:avLst/>
          </a:prstGeom>
        </p:spPr>
      </p:pic>
    </p:spTree>
    <p:extLst>
      <p:ext uri="{BB962C8B-B14F-4D97-AF65-F5344CB8AC3E}">
        <p14:creationId xmlns:p14="http://schemas.microsoft.com/office/powerpoint/2010/main" val="42012749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fault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有过错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 fault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良好品质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）过分，过度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 fault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吹毛求疵；挑错；挑剔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indications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security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arrangements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没有迹象表明例行的安保措施存在问题。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kind-hearted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generous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他是一个心地很善良的人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但过分慷慨了。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没有十全十美的人。你不要总是挑他的毛病。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827711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indent="1611313"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fault/weakness/mistake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fault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，侧重点在于造成错误的个人的责任，还指人的缺点、缺欠，或者事物出了故障、毛病等。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weakness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更加偏向于一个人性格方面的弱点或者是缺点，比如懦弱、软弱等，还可以表示一个人身体方面薄弱、衰弱等含义。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3.mistake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错误，过错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，常常指判断错误或者是理解方面的错误，还可以用在表示由于缺乏思考或疏忽而造成的错误。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window,but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football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indoors.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这个小孩子把窗户打破了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但是让他在屋子里踢足球是他父母的过错。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weakness.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他认为哭是懦弱的表现。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paper,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mistakes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这是你的试卷</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里面有很多的错误。</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6391;FounderCES"/>
          <p:cNvPicPr/>
          <p:nvPr/>
        </p:nvPicPr>
        <p:blipFill>
          <a:blip r:embed="rId2"/>
          <a:stretch>
            <a:fillRect/>
          </a:stretch>
        </p:blipFill>
        <p:spPr>
          <a:xfrm>
            <a:off x="360854" y="840369"/>
            <a:ext cx="1653229" cy="385407"/>
          </a:xfrm>
          <a:prstGeom prst="rect">
            <a:avLst/>
          </a:prstGeom>
        </p:spPr>
      </p:pic>
    </p:spTree>
    <p:extLst>
      <p:ext uri="{BB962C8B-B14F-4D97-AF65-F5344CB8AC3E}">
        <p14:creationId xmlns:p14="http://schemas.microsoft.com/office/powerpoint/2010/main" val="10036794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resolve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解决</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问题、困难</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6905"/>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basketball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communicating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clearly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resolving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conflicts.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如果你想赢得更多的篮球比赛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我相信你一定想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你需要团结协作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这意味着彼此之间要沟通清楚并且解决冲突。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7863"/>
            <a:ext cx="6471576" cy="425544"/>
          </a:xfrm>
          <a:prstGeom prst="rect">
            <a:avLst/>
          </a:prstGeom>
        </p:spPr>
      </p:pic>
    </p:spTree>
    <p:extLst>
      <p:ext uri="{BB962C8B-B14F-4D97-AF65-F5344CB8AC3E}">
        <p14:creationId xmlns:p14="http://schemas.microsoft.com/office/powerpoint/2010/main" val="18848198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1701800"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solve&amp;resolve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1.solve</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通常指找到一个答案或解决一个具体的问题；还可以用于描述解决问题的过程。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2.resolve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通常用于描述需要决心或意志力去解决一个抽象的问题或困境，也可以表示解决一个争端或冲突。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increasingly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easily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solved.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越来越明显的是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这个问题不会轻易被解决。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resolve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long-unsettled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我们必须及时找到解决这些长期悬而未决的问题的方法。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conflict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unlikely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resolved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冲突短期内不可能解决。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sides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resolve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differences.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双方会晤以努力解决分歧。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6391;FounderCES"/>
          <p:cNvPicPr/>
          <p:nvPr/>
        </p:nvPicPr>
        <p:blipFill>
          <a:blip r:embed="rId2"/>
          <a:stretch>
            <a:fillRect/>
          </a:stretch>
        </p:blipFill>
        <p:spPr>
          <a:xfrm>
            <a:off x="360854" y="876581"/>
            <a:ext cx="1653229" cy="385407"/>
          </a:xfrm>
          <a:prstGeom prst="rect">
            <a:avLst/>
          </a:prstGeom>
        </p:spPr>
      </p:pic>
    </p:spTree>
    <p:extLst>
      <p:ext uri="{BB962C8B-B14F-4D97-AF65-F5344CB8AC3E}">
        <p14:creationId xmlns:p14="http://schemas.microsoft.com/office/powerpoint/2010/main" val="3610511796"/>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777</TotalTime>
  <Words>5125</Words>
  <Application>Microsoft Office PowerPoint</Application>
  <PresentationFormat>自定义</PresentationFormat>
  <Paragraphs>253</Paragraphs>
  <Slides>55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55</vt:i4>
      </vt:variant>
    </vt:vector>
  </HeadingPairs>
  <TitlesOfParts>
    <vt:vector size="67" baseType="lpstr">
      <vt:lpstr>MS Mincho</vt:lpstr>
      <vt:lpstr>等线</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710</cp:revision>
  <dcterms:created xsi:type="dcterms:W3CDTF">2020-11-06T05:24:00Z</dcterms:created>
  <dcterms:modified xsi:type="dcterms:W3CDTF">2025-11-09T13:59:36Z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